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ryndan Write" charset="1" panose="02000503000000000000"/>
      <p:regular r:id="rId15"/>
    </p:embeddedFont>
    <p:embeddedFont>
      <p:font typeface="Playfair Display Italics" charset="1" panose="00000500000000000000"/>
      <p:regular r:id="rId16"/>
    </p:embeddedFont>
    <p:embeddedFont>
      <p:font typeface="Quicksand Semi-Bold" charset="1" panose="00000000000000000000"/>
      <p:regular r:id="rId17"/>
    </p:embeddedFont>
    <p:embeddedFont>
      <p:font typeface="Quicksand" charset="1" panose="00000000000000000000"/>
      <p:regular r:id="rId18"/>
    </p:embeddedFont>
    <p:embeddedFont>
      <p:font typeface="Poppins" charset="1" panose="00000500000000000000"/>
      <p:regular r:id="rId19"/>
    </p:embeddedFont>
    <p:embeddedFont>
      <p:font typeface="More Sugar" charset="1" panose="00000000000000000000"/>
      <p:regular r:id="rId20"/>
    </p:embeddedFont>
    <p:embeddedFont>
      <p:font typeface="王漢宗特黑體" charset="1" panose="02000500000000000000"/>
      <p:regular r:id="rId21"/>
    </p:embeddedFont>
    <p:embeddedFont>
      <p:font typeface="Quicksand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VAGFLJbQIdM.mp4" Type="http://schemas.openxmlformats.org/officeDocument/2006/relationships/video"/><Relationship Id="rId5" Target="../media/VAGFLJbQIdM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2596" y="1762028"/>
            <a:ext cx="10762807" cy="7003216"/>
          </a:xfrm>
          <a:custGeom>
            <a:avLst/>
            <a:gdLst/>
            <a:ahLst/>
            <a:cxnLst/>
            <a:rect r="r" b="b" t="t" l="l"/>
            <a:pathLst>
              <a:path h="7003216" w="10762807">
                <a:moveTo>
                  <a:pt x="0" y="0"/>
                </a:moveTo>
                <a:lnTo>
                  <a:pt x="10762808" y="0"/>
                </a:lnTo>
                <a:lnTo>
                  <a:pt x="10762808" y="7003217"/>
                </a:lnTo>
                <a:lnTo>
                  <a:pt x="0" y="700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98" t="-3430" r="-14878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30103" y="3155720"/>
            <a:ext cx="3442043" cy="1987780"/>
          </a:xfrm>
          <a:custGeom>
            <a:avLst/>
            <a:gdLst/>
            <a:ahLst/>
            <a:cxnLst/>
            <a:rect r="r" b="b" t="t" l="l"/>
            <a:pathLst>
              <a:path h="1987780" w="3442043">
                <a:moveTo>
                  <a:pt x="0" y="0"/>
                </a:moveTo>
                <a:lnTo>
                  <a:pt x="3442043" y="0"/>
                </a:lnTo>
                <a:lnTo>
                  <a:pt x="3442043" y="1987780"/>
                </a:lnTo>
                <a:lnTo>
                  <a:pt x="0" y="1987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24389" y="3821215"/>
            <a:ext cx="2327222" cy="2644571"/>
          </a:xfrm>
          <a:custGeom>
            <a:avLst/>
            <a:gdLst/>
            <a:ahLst/>
            <a:cxnLst/>
            <a:rect r="r" b="b" t="t" l="l"/>
            <a:pathLst>
              <a:path h="2644571" w="2327222">
                <a:moveTo>
                  <a:pt x="0" y="0"/>
                </a:moveTo>
                <a:lnTo>
                  <a:pt x="2327222" y="0"/>
                </a:lnTo>
                <a:lnTo>
                  <a:pt x="2327222" y="2644570"/>
                </a:lnTo>
                <a:lnTo>
                  <a:pt x="0" y="2644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73104" y="7372880"/>
            <a:ext cx="4795980" cy="3770839"/>
          </a:xfrm>
          <a:custGeom>
            <a:avLst/>
            <a:gdLst/>
            <a:ahLst/>
            <a:cxnLst/>
            <a:rect r="r" b="b" t="t" l="l"/>
            <a:pathLst>
              <a:path h="3770839" w="4795980">
                <a:moveTo>
                  <a:pt x="0" y="0"/>
                </a:moveTo>
                <a:lnTo>
                  <a:pt x="4795980" y="0"/>
                </a:lnTo>
                <a:lnTo>
                  <a:pt x="4795980" y="3770840"/>
                </a:lnTo>
                <a:lnTo>
                  <a:pt x="0" y="3770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81626" y="-1449824"/>
            <a:ext cx="4263274" cy="3351999"/>
          </a:xfrm>
          <a:custGeom>
            <a:avLst/>
            <a:gdLst/>
            <a:ahLst/>
            <a:cxnLst/>
            <a:rect r="r" b="b" t="t" l="l"/>
            <a:pathLst>
              <a:path h="3351999" w="4263274">
                <a:moveTo>
                  <a:pt x="0" y="0"/>
                </a:moveTo>
                <a:lnTo>
                  <a:pt x="4263274" y="0"/>
                </a:lnTo>
                <a:lnTo>
                  <a:pt x="4263274" y="3351999"/>
                </a:lnTo>
                <a:lnTo>
                  <a:pt x="0" y="3351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85453" y="-643237"/>
            <a:ext cx="5007555" cy="2829269"/>
          </a:xfrm>
          <a:custGeom>
            <a:avLst/>
            <a:gdLst/>
            <a:ahLst/>
            <a:cxnLst/>
            <a:rect r="r" b="b" t="t" l="l"/>
            <a:pathLst>
              <a:path h="2829269" w="5007555">
                <a:moveTo>
                  <a:pt x="0" y="0"/>
                </a:moveTo>
                <a:lnTo>
                  <a:pt x="5007555" y="0"/>
                </a:lnTo>
                <a:lnTo>
                  <a:pt x="5007555" y="2829269"/>
                </a:lnTo>
                <a:lnTo>
                  <a:pt x="0" y="28292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48181" y="7716340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95521" y="4276946"/>
            <a:ext cx="7696958" cy="207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4499"/>
              </a:lnSpc>
            </a:pPr>
            <a:r>
              <a:rPr lang="en-US" sz="14499">
                <a:solidFill>
                  <a:srgbClr val="537B66"/>
                </a:solidFill>
                <a:ea typeface="Bryndan Write"/>
              </a:rPr>
              <a:t>圈圈叉叉</a:t>
            </a:r>
          </a:p>
        </p:txBody>
      </p:sp>
      <p:sp>
        <p:nvSpPr>
          <p:cNvPr name="TextBox 11" id="11"/>
          <p:cNvSpPr txBox="true"/>
          <p:nvPr/>
        </p:nvSpPr>
        <p:spPr>
          <a:xfrm rot="-1395733">
            <a:off x="2985097" y="1089000"/>
            <a:ext cx="1778301" cy="163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14490" spc="-898">
                <a:solidFill>
                  <a:srgbClr val="5BA27C"/>
                </a:solidFill>
                <a:latin typeface="Playfair Display Italics"/>
              </a:rPr>
              <a:t>X</a:t>
            </a:r>
          </a:p>
        </p:txBody>
      </p:sp>
      <p:sp>
        <p:nvSpPr>
          <p:cNvPr name="TextBox 12" id="12"/>
          <p:cNvSpPr txBox="true"/>
          <p:nvPr/>
        </p:nvSpPr>
        <p:spPr>
          <a:xfrm rot="-10704358">
            <a:off x="3047579" y="6615684"/>
            <a:ext cx="1778301" cy="163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14490" spc="-898">
                <a:solidFill>
                  <a:srgbClr val="537B66"/>
                </a:solidFill>
                <a:latin typeface="Playfair Display Italics"/>
              </a:rPr>
              <a:t>O</a:t>
            </a:r>
          </a:p>
        </p:txBody>
      </p:sp>
      <p:sp>
        <p:nvSpPr>
          <p:cNvPr name="TextBox 13" id="13"/>
          <p:cNvSpPr txBox="true"/>
          <p:nvPr/>
        </p:nvSpPr>
        <p:spPr>
          <a:xfrm rot="-1395733">
            <a:off x="13607954" y="7859194"/>
            <a:ext cx="1778301" cy="163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14490" spc="-898">
                <a:solidFill>
                  <a:srgbClr val="5BA27C"/>
                </a:solidFill>
                <a:latin typeface="Playfair Display Italics"/>
              </a:rPr>
              <a:t>X</a:t>
            </a:r>
          </a:p>
        </p:txBody>
      </p:sp>
      <p:sp>
        <p:nvSpPr>
          <p:cNvPr name="TextBox 14" id="14"/>
          <p:cNvSpPr txBox="true"/>
          <p:nvPr/>
        </p:nvSpPr>
        <p:spPr>
          <a:xfrm rot="-10704358">
            <a:off x="13646226" y="929928"/>
            <a:ext cx="1778301" cy="163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14490" spc="-898">
                <a:solidFill>
                  <a:srgbClr val="537B66"/>
                </a:solidFill>
                <a:latin typeface="Playfair Display Italics"/>
              </a:rPr>
              <a:t>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6566" y="1123950"/>
            <a:ext cx="8608262" cy="142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Bryndan Write"/>
                <a:ea typeface="Bryndan Write"/>
              </a:rPr>
              <a:t>動機 Motivation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9747" y="2560210"/>
            <a:ext cx="10098667" cy="633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5"/>
              </a:lnSpc>
            </a:pPr>
            <a:r>
              <a:rPr lang="en-US" sz="4500">
                <a:solidFill>
                  <a:srgbClr val="000000"/>
                </a:solidFill>
                <a:latin typeface="Quicksand Semi-Bold"/>
                <a:ea typeface="Quicksand Semi-Bold"/>
              </a:rPr>
              <a:t>在人人都有3C用品的時代，能跟朋友一起在現實玩遊戲的機會越來越少，藉此我們可以創造一款使用電腦就能玩的程式。</a:t>
            </a:r>
          </a:p>
          <a:p>
            <a:pPr algn="l">
              <a:lnSpc>
                <a:spcPts val="7245"/>
              </a:lnSpc>
            </a:pPr>
            <a:r>
              <a:rPr lang="en-US" sz="4500">
                <a:solidFill>
                  <a:srgbClr val="000000"/>
                </a:solidFill>
                <a:ea typeface="Quicksand Semi-Bold"/>
              </a:rPr>
              <a:t>本次小專題設計的是圈圈叉叉，簡單易上手的小遊戲，不需要花過多時間就能了解規則。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97358" y="260679"/>
            <a:ext cx="3520055" cy="2032832"/>
          </a:xfrm>
          <a:custGeom>
            <a:avLst/>
            <a:gdLst/>
            <a:ahLst/>
            <a:cxnLst/>
            <a:rect r="r" b="b" t="t" l="l"/>
            <a:pathLst>
              <a:path h="2032832" w="3520055">
                <a:moveTo>
                  <a:pt x="0" y="0"/>
                </a:moveTo>
                <a:lnTo>
                  <a:pt x="3520055" y="0"/>
                </a:lnTo>
                <a:lnTo>
                  <a:pt x="3520055" y="2032831"/>
                </a:lnTo>
                <a:lnTo>
                  <a:pt x="0" y="203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6566" y="8688306"/>
            <a:ext cx="2813702" cy="3197389"/>
          </a:xfrm>
          <a:custGeom>
            <a:avLst/>
            <a:gdLst/>
            <a:ahLst/>
            <a:cxnLst/>
            <a:rect r="r" b="b" t="t" l="l"/>
            <a:pathLst>
              <a:path h="3197389" w="2813702">
                <a:moveTo>
                  <a:pt x="0" y="0"/>
                </a:moveTo>
                <a:lnTo>
                  <a:pt x="2813702" y="0"/>
                </a:lnTo>
                <a:lnTo>
                  <a:pt x="2813702" y="3197388"/>
                </a:lnTo>
                <a:lnTo>
                  <a:pt x="0" y="3197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80512" y="7997494"/>
            <a:ext cx="4438391" cy="3489685"/>
          </a:xfrm>
          <a:custGeom>
            <a:avLst/>
            <a:gdLst/>
            <a:ahLst/>
            <a:cxnLst/>
            <a:rect r="r" b="b" t="t" l="l"/>
            <a:pathLst>
              <a:path h="3489685" w="4438391">
                <a:moveTo>
                  <a:pt x="0" y="0"/>
                </a:moveTo>
                <a:lnTo>
                  <a:pt x="4438391" y="0"/>
                </a:lnTo>
                <a:lnTo>
                  <a:pt x="4438391" y="3489685"/>
                </a:lnTo>
                <a:lnTo>
                  <a:pt x="0" y="3489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54451" y="-1017441"/>
            <a:ext cx="3080828" cy="2422301"/>
          </a:xfrm>
          <a:custGeom>
            <a:avLst/>
            <a:gdLst/>
            <a:ahLst/>
            <a:cxnLst/>
            <a:rect r="r" b="b" t="t" l="l"/>
            <a:pathLst>
              <a:path h="2422301" w="3080828">
                <a:moveTo>
                  <a:pt x="0" y="0"/>
                </a:moveTo>
                <a:lnTo>
                  <a:pt x="3080827" y="0"/>
                </a:lnTo>
                <a:lnTo>
                  <a:pt x="3080827" y="2422300"/>
                </a:lnTo>
                <a:lnTo>
                  <a:pt x="0" y="2422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18691" y="8244384"/>
            <a:ext cx="2823641" cy="2995905"/>
          </a:xfrm>
          <a:custGeom>
            <a:avLst/>
            <a:gdLst/>
            <a:ahLst/>
            <a:cxnLst/>
            <a:rect r="r" b="b" t="t" l="l"/>
            <a:pathLst>
              <a:path h="2995905" w="2823641">
                <a:moveTo>
                  <a:pt x="0" y="0"/>
                </a:moveTo>
                <a:lnTo>
                  <a:pt x="2823641" y="0"/>
                </a:lnTo>
                <a:lnTo>
                  <a:pt x="2823641" y="2995905"/>
                </a:lnTo>
                <a:lnTo>
                  <a:pt x="0" y="29959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06512" y="2293510"/>
            <a:ext cx="5950874" cy="5950874"/>
          </a:xfrm>
          <a:custGeom>
            <a:avLst/>
            <a:gdLst/>
            <a:ahLst/>
            <a:cxnLst/>
            <a:rect r="r" b="b" t="t" l="l"/>
            <a:pathLst>
              <a:path h="5950874" w="5950874">
                <a:moveTo>
                  <a:pt x="0" y="0"/>
                </a:moveTo>
                <a:lnTo>
                  <a:pt x="5950873" y="0"/>
                </a:lnTo>
                <a:lnTo>
                  <a:pt x="5950873" y="5950874"/>
                </a:lnTo>
                <a:lnTo>
                  <a:pt x="0" y="59508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71892" y="1813740"/>
            <a:ext cx="6487408" cy="6430644"/>
          </a:xfrm>
          <a:custGeom>
            <a:avLst/>
            <a:gdLst/>
            <a:ahLst/>
            <a:cxnLst/>
            <a:rect r="r" b="b" t="t" l="l"/>
            <a:pathLst>
              <a:path h="6430644" w="6487408">
                <a:moveTo>
                  <a:pt x="0" y="0"/>
                </a:moveTo>
                <a:lnTo>
                  <a:pt x="6487408" y="0"/>
                </a:lnTo>
                <a:lnTo>
                  <a:pt x="6487408" y="6430644"/>
                </a:lnTo>
                <a:lnTo>
                  <a:pt x="0" y="643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1123950"/>
            <a:ext cx="6606907" cy="269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ea typeface="Bryndan Write"/>
              </a:rPr>
              <a:t>程式介紹</a:t>
            </a:r>
          </a:p>
          <a:p>
            <a:pPr algn="ctr" marL="0" indent="0" lvl="1">
              <a:lnSpc>
                <a:spcPts val="9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Bryndan Write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97358" y="260679"/>
            <a:ext cx="3520055" cy="2032832"/>
          </a:xfrm>
          <a:custGeom>
            <a:avLst/>
            <a:gdLst/>
            <a:ahLst/>
            <a:cxnLst/>
            <a:rect r="r" b="b" t="t" l="l"/>
            <a:pathLst>
              <a:path h="2032832" w="3520055">
                <a:moveTo>
                  <a:pt x="0" y="0"/>
                </a:moveTo>
                <a:lnTo>
                  <a:pt x="3520055" y="0"/>
                </a:lnTo>
                <a:lnTo>
                  <a:pt x="3520055" y="2032831"/>
                </a:lnTo>
                <a:lnTo>
                  <a:pt x="0" y="2032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6566" y="8688306"/>
            <a:ext cx="2813702" cy="3197389"/>
          </a:xfrm>
          <a:custGeom>
            <a:avLst/>
            <a:gdLst/>
            <a:ahLst/>
            <a:cxnLst/>
            <a:rect r="r" b="b" t="t" l="l"/>
            <a:pathLst>
              <a:path h="3197389" w="2813702">
                <a:moveTo>
                  <a:pt x="0" y="0"/>
                </a:moveTo>
                <a:lnTo>
                  <a:pt x="2813702" y="0"/>
                </a:lnTo>
                <a:lnTo>
                  <a:pt x="2813702" y="3197388"/>
                </a:lnTo>
                <a:lnTo>
                  <a:pt x="0" y="319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80512" y="7997494"/>
            <a:ext cx="4438391" cy="3489685"/>
          </a:xfrm>
          <a:custGeom>
            <a:avLst/>
            <a:gdLst/>
            <a:ahLst/>
            <a:cxnLst/>
            <a:rect r="r" b="b" t="t" l="l"/>
            <a:pathLst>
              <a:path h="3489685" w="4438391">
                <a:moveTo>
                  <a:pt x="0" y="0"/>
                </a:moveTo>
                <a:lnTo>
                  <a:pt x="4438391" y="0"/>
                </a:lnTo>
                <a:lnTo>
                  <a:pt x="4438391" y="3489685"/>
                </a:lnTo>
                <a:lnTo>
                  <a:pt x="0" y="34896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54451" y="-1017441"/>
            <a:ext cx="3080828" cy="2422301"/>
          </a:xfrm>
          <a:custGeom>
            <a:avLst/>
            <a:gdLst/>
            <a:ahLst/>
            <a:cxnLst/>
            <a:rect r="r" b="b" t="t" l="l"/>
            <a:pathLst>
              <a:path h="2422301" w="3080828">
                <a:moveTo>
                  <a:pt x="0" y="0"/>
                </a:moveTo>
                <a:lnTo>
                  <a:pt x="3080827" y="0"/>
                </a:lnTo>
                <a:lnTo>
                  <a:pt x="3080827" y="2422300"/>
                </a:lnTo>
                <a:lnTo>
                  <a:pt x="0" y="2422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18691" y="8244384"/>
            <a:ext cx="2823641" cy="2995905"/>
          </a:xfrm>
          <a:custGeom>
            <a:avLst/>
            <a:gdLst/>
            <a:ahLst/>
            <a:cxnLst/>
            <a:rect r="r" b="b" t="t" l="l"/>
            <a:pathLst>
              <a:path h="2995905" w="2823641">
                <a:moveTo>
                  <a:pt x="0" y="0"/>
                </a:moveTo>
                <a:lnTo>
                  <a:pt x="2823641" y="0"/>
                </a:lnTo>
                <a:lnTo>
                  <a:pt x="2823641" y="2995905"/>
                </a:lnTo>
                <a:lnTo>
                  <a:pt x="0" y="2995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2033" y="4147298"/>
            <a:ext cx="9765734" cy="359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5"/>
              </a:lnSpc>
            </a:pPr>
            <a:r>
              <a:rPr lang="en-US" sz="4500">
                <a:solidFill>
                  <a:srgbClr val="000000"/>
                </a:solidFill>
                <a:ea typeface="Quicksand"/>
              </a:rPr>
              <a:t>玩家會根據前後順序，其中一位玩家使用圈圈，另一位玩家使用叉叉。</a:t>
            </a:r>
          </a:p>
          <a:p>
            <a:pPr algn="ctr">
              <a:lnSpc>
                <a:spcPts val="7245"/>
              </a:lnSpc>
            </a:pPr>
            <a:r>
              <a:rPr lang="en-US" sz="4500">
                <a:solidFill>
                  <a:srgbClr val="000000"/>
                </a:solidFill>
                <a:ea typeface="Quicksand"/>
              </a:rPr>
              <a:t>兩人需要在井字上一前一後的順序畫上圈跟叉，使其連線。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92031" y="1328908"/>
            <a:ext cx="10303938" cy="269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Bryndan Write"/>
                <a:ea typeface="Bryndan Write"/>
              </a:rPr>
              <a:t>程式規則 Regulation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11790" y="4452934"/>
            <a:ext cx="13640659" cy="4803940"/>
            <a:chOff x="0" y="0"/>
            <a:chExt cx="2727131" cy="960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27131" cy="960436"/>
            </a:xfrm>
            <a:custGeom>
              <a:avLst/>
              <a:gdLst/>
              <a:ahLst/>
              <a:cxnLst/>
              <a:rect r="r" b="b" t="t" l="l"/>
              <a:pathLst>
                <a:path h="960436" w="2727131">
                  <a:moveTo>
                    <a:pt x="8513" y="0"/>
                  </a:moveTo>
                  <a:lnTo>
                    <a:pt x="2718618" y="0"/>
                  </a:lnTo>
                  <a:cubicBezTo>
                    <a:pt x="2720876" y="0"/>
                    <a:pt x="2723041" y="897"/>
                    <a:pt x="2724638" y="2494"/>
                  </a:cubicBezTo>
                  <a:cubicBezTo>
                    <a:pt x="2726234" y="4090"/>
                    <a:pt x="2727131" y="6256"/>
                    <a:pt x="2727131" y="8513"/>
                  </a:cubicBezTo>
                  <a:lnTo>
                    <a:pt x="2727131" y="951922"/>
                  </a:lnTo>
                  <a:cubicBezTo>
                    <a:pt x="2727131" y="954180"/>
                    <a:pt x="2726234" y="956346"/>
                    <a:pt x="2724638" y="957942"/>
                  </a:cubicBezTo>
                  <a:cubicBezTo>
                    <a:pt x="2723041" y="959539"/>
                    <a:pt x="2720876" y="960436"/>
                    <a:pt x="2718618" y="960436"/>
                  </a:cubicBezTo>
                  <a:lnTo>
                    <a:pt x="8513" y="960436"/>
                  </a:lnTo>
                  <a:cubicBezTo>
                    <a:pt x="6256" y="960436"/>
                    <a:pt x="4090" y="959539"/>
                    <a:pt x="2494" y="957942"/>
                  </a:cubicBezTo>
                  <a:cubicBezTo>
                    <a:pt x="897" y="956346"/>
                    <a:pt x="0" y="954180"/>
                    <a:pt x="0" y="951922"/>
                  </a:cubicBezTo>
                  <a:lnTo>
                    <a:pt x="0" y="8513"/>
                  </a:lnTo>
                  <a:cubicBezTo>
                    <a:pt x="0" y="6256"/>
                    <a:pt x="897" y="4090"/>
                    <a:pt x="2494" y="2494"/>
                  </a:cubicBezTo>
                  <a:cubicBezTo>
                    <a:pt x="4090" y="897"/>
                    <a:pt x="6256" y="0"/>
                    <a:pt x="8513" y="0"/>
                  </a:cubicBezTo>
                  <a:close/>
                </a:path>
              </a:pathLst>
            </a:custGeom>
            <a:solidFill>
              <a:srgbClr val="B0D1C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27131" cy="998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00267" y="4629011"/>
            <a:ext cx="11663705" cy="428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5"/>
              </a:lnSpc>
            </a:pPr>
            <a:r>
              <a:rPr lang="en-US" sz="4500">
                <a:solidFill>
                  <a:srgbClr val="000000"/>
                </a:solidFill>
                <a:ea typeface="Poppins"/>
              </a:rPr>
              <a:t>遊戲的目標是在井字上形成連續的三個圈或叉，可以是橫向、縱向或對角線的連線，最先連線的玩家即可獲勝。</a:t>
            </a:r>
          </a:p>
          <a:p>
            <a:pPr algn="ctr">
              <a:lnSpc>
                <a:spcPts val="6795"/>
              </a:lnSpc>
            </a:pPr>
            <a:r>
              <a:rPr lang="en-US" sz="4500">
                <a:solidFill>
                  <a:srgbClr val="000000"/>
                </a:solidFill>
                <a:ea typeface="Poppins"/>
              </a:rPr>
              <a:t>如果井字填滿而沒有玩家成功連成三個標記，則遊戲以平手結束。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52449" y="-569994"/>
            <a:ext cx="2813702" cy="3197389"/>
          </a:xfrm>
          <a:custGeom>
            <a:avLst/>
            <a:gdLst/>
            <a:ahLst/>
            <a:cxnLst/>
            <a:rect r="r" b="b" t="t" l="l"/>
            <a:pathLst>
              <a:path h="3197389" w="2813702">
                <a:moveTo>
                  <a:pt x="0" y="0"/>
                </a:moveTo>
                <a:lnTo>
                  <a:pt x="2813702" y="0"/>
                </a:lnTo>
                <a:lnTo>
                  <a:pt x="2813702" y="3197388"/>
                </a:lnTo>
                <a:lnTo>
                  <a:pt x="0" y="3197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18691" y="7520348"/>
            <a:ext cx="3273350" cy="3473051"/>
          </a:xfrm>
          <a:custGeom>
            <a:avLst/>
            <a:gdLst/>
            <a:ahLst/>
            <a:cxnLst/>
            <a:rect r="r" b="b" t="t" l="l"/>
            <a:pathLst>
              <a:path h="3473051" w="3273350">
                <a:moveTo>
                  <a:pt x="0" y="0"/>
                </a:moveTo>
                <a:lnTo>
                  <a:pt x="3273351" y="0"/>
                </a:lnTo>
                <a:lnTo>
                  <a:pt x="3273351" y="3473051"/>
                </a:lnTo>
                <a:lnTo>
                  <a:pt x="0" y="3473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54102" y="405606"/>
            <a:ext cx="12150246" cy="9754979"/>
          </a:xfrm>
          <a:custGeom>
            <a:avLst/>
            <a:gdLst/>
            <a:ahLst/>
            <a:cxnLst/>
            <a:rect r="r" b="b" t="t" l="l"/>
            <a:pathLst>
              <a:path h="9754979" w="12150246">
                <a:moveTo>
                  <a:pt x="0" y="0"/>
                </a:moveTo>
                <a:lnTo>
                  <a:pt x="12150246" y="0"/>
                </a:lnTo>
                <a:lnTo>
                  <a:pt x="12150246" y="9754979"/>
                </a:lnTo>
                <a:lnTo>
                  <a:pt x="0" y="9754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735" r="0" b="-973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57200"/>
            <a:ext cx="5084671" cy="174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9"/>
              </a:lnSpc>
            </a:pPr>
            <a:r>
              <a:rPr lang="en-US" sz="14499">
                <a:solidFill>
                  <a:srgbClr val="5BA27C"/>
                </a:solidFill>
                <a:latin typeface="More Sugar"/>
              </a:rPr>
              <a:t>UML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107293"/>
            <a:ext cx="16230600" cy="81797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152400"/>
            <a:ext cx="13310896" cy="1670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12000">
                <a:solidFill>
                  <a:srgbClr val="5BA27C"/>
                </a:solidFill>
                <a:latin typeface="王漢宗特黑體"/>
                <a:ea typeface="王漢宗特黑體"/>
              </a:rPr>
              <a:t>動態執行畫面(初期)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38629" y="1386959"/>
            <a:ext cx="13410741" cy="269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ea typeface="Bryndan Write"/>
              </a:rPr>
              <a:t>分工資訊 </a:t>
            </a:r>
          </a:p>
          <a:p>
            <a:pPr algn="ctr" marL="0" indent="0" lvl="1">
              <a:lnSpc>
                <a:spcPts val="9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Bryndan Write"/>
              </a:rPr>
              <a:t>Division of labor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91252" y="278288"/>
            <a:ext cx="3520055" cy="2032832"/>
          </a:xfrm>
          <a:custGeom>
            <a:avLst/>
            <a:gdLst/>
            <a:ahLst/>
            <a:cxnLst/>
            <a:rect r="r" b="b" t="t" l="l"/>
            <a:pathLst>
              <a:path h="2032832" w="3520055">
                <a:moveTo>
                  <a:pt x="0" y="0"/>
                </a:moveTo>
                <a:lnTo>
                  <a:pt x="3520054" y="0"/>
                </a:lnTo>
                <a:lnTo>
                  <a:pt x="3520054" y="2032831"/>
                </a:lnTo>
                <a:lnTo>
                  <a:pt x="0" y="203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0459" y="8705915"/>
            <a:ext cx="2813702" cy="3197389"/>
          </a:xfrm>
          <a:custGeom>
            <a:avLst/>
            <a:gdLst/>
            <a:ahLst/>
            <a:cxnLst/>
            <a:rect r="r" b="b" t="t" l="l"/>
            <a:pathLst>
              <a:path h="3197389" w="2813702">
                <a:moveTo>
                  <a:pt x="0" y="0"/>
                </a:moveTo>
                <a:lnTo>
                  <a:pt x="2813703" y="0"/>
                </a:lnTo>
                <a:lnTo>
                  <a:pt x="2813703" y="3197389"/>
                </a:lnTo>
                <a:lnTo>
                  <a:pt x="0" y="3197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74405" y="8015103"/>
            <a:ext cx="4438391" cy="3489685"/>
          </a:xfrm>
          <a:custGeom>
            <a:avLst/>
            <a:gdLst/>
            <a:ahLst/>
            <a:cxnLst/>
            <a:rect r="r" b="b" t="t" l="l"/>
            <a:pathLst>
              <a:path h="3489685" w="4438391">
                <a:moveTo>
                  <a:pt x="0" y="0"/>
                </a:moveTo>
                <a:lnTo>
                  <a:pt x="4438392" y="0"/>
                </a:lnTo>
                <a:lnTo>
                  <a:pt x="4438392" y="3489685"/>
                </a:lnTo>
                <a:lnTo>
                  <a:pt x="0" y="3489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0558" y="-999832"/>
            <a:ext cx="3080828" cy="2422301"/>
          </a:xfrm>
          <a:custGeom>
            <a:avLst/>
            <a:gdLst/>
            <a:ahLst/>
            <a:cxnLst/>
            <a:rect r="r" b="b" t="t" l="l"/>
            <a:pathLst>
              <a:path h="2422301" w="3080828">
                <a:moveTo>
                  <a:pt x="0" y="0"/>
                </a:moveTo>
                <a:lnTo>
                  <a:pt x="3080828" y="0"/>
                </a:lnTo>
                <a:lnTo>
                  <a:pt x="3080828" y="2422301"/>
                </a:lnTo>
                <a:lnTo>
                  <a:pt x="0" y="2422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24797" y="8261993"/>
            <a:ext cx="2823641" cy="2995905"/>
          </a:xfrm>
          <a:custGeom>
            <a:avLst/>
            <a:gdLst/>
            <a:ahLst/>
            <a:cxnLst/>
            <a:rect r="r" b="b" t="t" l="l"/>
            <a:pathLst>
              <a:path h="2995905" w="2823641">
                <a:moveTo>
                  <a:pt x="0" y="0"/>
                </a:moveTo>
                <a:lnTo>
                  <a:pt x="2823641" y="0"/>
                </a:lnTo>
                <a:lnTo>
                  <a:pt x="2823641" y="2995905"/>
                </a:lnTo>
                <a:lnTo>
                  <a:pt x="0" y="29959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87364" y="4690121"/>
            <a:ext cx="10913273" cy="401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6"/>
              </a:lnSpc>
            </a:pPr>
            <a:r>
              <a:rPr lang="en-US" sz="5028">
                <a:solidFill>
                  <a:srgbClr val="000000"/>
                </a:solidFill>
                <a:latin typeface="Quicksand"/>
                <a:ea typeface="Quicksand"/>
              </a:rPr>
              <a:t>PPT、README.md：林雅慧(組長)</a:t>
            </a:r>
          </a:p>
          <a:p>
            <a:pPr algn="ctr">
              <a:lnSpc>
                <a:spcPts val="8096"/>
              </a:lnSpc>
            </a:pPr>
            <a:r>
              <a:rPr lang="en-US" sz="5028">
                <a:solidFill>
                  <a:srgbClr val="000000"/>
                </a:solidFill>
                <a:latin typeface="Quicksand"/>
                <a:ea typeface="Quicksand"/>
              </a:rPr>
              <a:t>UML圖：楊忠叡、鄭博安</a:t>
            </a:r>
          </a:p>
          <a:p>
            <a:pPr algn="ctr">
              <a:lnSpc>
                <a:spcPts val="8096"/>
              </a:lnSpc>
            </a:pPr>
            <a:r>
              <a:rPr lang="en-US" sz="5028">
                <a:solidFill>
                  <a:srgbClr val="000000"/>
                </a:solidFill>
                <a:ea typeface="Quicksand"/>
              </a:rPr>
              <a:t>上台報告：郭玉婷</a:t>
            </a:r>
          </a:p>
          <a:p>
            <a:pPr algn="ctr">
              <a:lnSpc>
                <a:spcPts val="8096"/>
              </a:lnSpc>
            </a:pPr>
            <a:r>
              <a:rPr lang="en-US" sz="5028">
                <a:solidFill>
                  <a:srgbClr val="000000"/>
                </a:solidFill>
                <a:ea typeface="Quicksand"/>
              </a:rPr>
              <a:t>程式製作：全員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7433" y="4089857"/>
            <a:ext cx="1689684" cy="168968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1638" y="0"/>
                  </a:moveTo>
                  <a:lnTo>
                    <a:pt x="721162" y="0"/>
                  </a:lnTo>
                  <a:cubicBezTo>
                    <a:pt x="745466" y="0"/>
                    <a:pt x="768775" y="9655"/>
                    <a:pt x="785960" y="26840"/>
                  </a:cubicBezTo>
                  <a:cubicBezTo>
                    <a:pt x="803145" y="44025"/>
                    <a:pt x="812800" y="67334"/>
                    <a:pt x="812800" y="91638"/>
                  </a:cubicBezTo>
                  <a:lnTo>
                    <a:pt x="812800" y="721162"/>
                  </a:lnTo>
                  <a:cubicBezTo>
                    <a:pt x="812800" y="745466"/>
                    <a:pt x="803145" y="768775"/>
                    <a:pt x="785960" y="785960"/>
                  </a:cubicBezTo>
                  <a:cubicBezTo>
                    <a:pt x="768775" y="803145"/>
                    <a:pt x="745466" y="812800"/>
                    <a:pt x="721162" y="812800"/>
                  </a:cubicBezTo>
                  <a:lnTo>
                    <a:pt x="91638" y="812800"/>
                  </a:lnTo>
                  <a:cubicBezTo>
                    <a:pt x="67334" y="812800"/>
                    <a:pt x="44025" y="803145"/>
                    <a:pt x="26840" y="785960"/>
                  </a:cubicBezTo>
                  <a:cubicBezTo>
                    <a:pt x="9655" y="768775"/>
                    <a:pt x="0" y="745466"/>
                    <a:pt x="0" y="721162"/>
                  </a:cubicBezTo>
                  <a:lnTo>
                    <a:pt x="0" y="91638"/>
                  </a:lnTo>
                  <a:cubicBezTo>
                    <a:pt x="0" y="67334"/>
                    <a:pt x="9655" y="44025"/>
                    <a:pt x="26840" y="26840"/>
                  </a:cubicBezTo>
                  <a:cubicBezTo>
                    <a:pt x="44025" y="9655"/>
                    <a:pt x="67334" y="0"/>
                    <a:pt x="91638" y="0"/>
                  </a:cubicBezTo>
                  <a:close/>
                </a:path>
              </a:pathLst>
            </a:custGeom>
            <a:solidFill>
              <a:srgbClr val="B0D1C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819"/>
                </a:lnSpc>
              </a:pPr>
              <a:r>
                <a:rPr lang="en-US" sz="6299">
                  <a:solidFill>
                    <a:srgbClr val="000000"/>
                  </a:solidFill>
                  <a:latin typeface="Quicksand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7433" y="6388329"/>
            <a:ext cx="1689684" cy="168968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1638" y="0"/>
                  </a:moveTo>
                  <a:lnTo>
                    <a:pt x="721162" y="0"/>
                  </a:lnTo>
                  <a:cubicBezTo>
                    <a:pt x="745466" y="0"/>
                    <a:pt x="768775" y="9655"/>
                    <a:pt x="785960" y="26840"/>
                  </a:cubicBezTo>
                  <a:cubicBezTo>
                    <a:pt x="803145" y="44025"/>
                    <a:pt x="812800" y="67334"/>
                    <a:pt x="812800" y="91638"/>
                  </a:cubicBezTo>
                  <a:lnTo>
                    <a:pt x="812800" y="721162"/>
                  </a:lnTo>
                  <a:cubicBezTo>
                    <a:pt x="812800" y="745466"/>
                    <a:pt x="803145" y="768775"/>
                    <a:pt x="785960" y="785960"/>
                  </a:cubicBezTo>
                  <a:cubicBezTo>
                    <a:pt x="768775" y="803145"/>
                    <a:pt x="745466" y="812800"/>
                    <a:pt x="721162" y="812800"/>
                  </a:cubicBezTo>
                  <a:lnTo>
                    <a:pt x="91638" y="812800"/>
                  </a:lnTo>
                  <a:cubicBezTo>
                    <a:pt x="67334" y="812800"/>
                    <a:pt x="44025" y="803145"/>
                    <a:pt x="26840" y="785960"/>
                  </a:cubicBezTo>
                  <a:cubicBezTo>
                    <a:pt x="9655" y="768775"/>
                    <a:pt x="0" y="745466"/>
                    <a:pt x="0" y="721162"/>
                  </a:cubicBezTo>
                  <a:lnTo>
                    <a:pt x="0" y="91638"/>
                  </a:lnTo>
                  <a:cubicBezTo>
                    <a:pt x="0" y="67334"/>
                    <a:pt x="9655" y="44025"/>
                    <a:pt x="26840" y="26840"/>
                  </a:cubicBezTo>
                  <a:cubicBezTo>
                    <a:pt x="44025" y="9655"/>
                    <a:pt x="67334" y="0"/>
                    <a:pt x="91638" y="0"/>
                  </a:cubicBezTo>
                  <a:close/>
                </a:path>
              </a:pathLst>
            </a:custGeom>
            <a:solidFill>
              <a:srgbClr val="B0D1C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819"/>
                </a:lnSpc>
              </a:pPr>
              <a:r>
                <a:rPr lang="en-US" sz="6299">
                  <a:solidFill>
                    <a:srgbClr val="000000"/>
                  </a:solidFill>
                  <a:latin typeface="Quicksand Bold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44272" y="5164086"/>
            <a:ext cx="1689684" cy="168968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1638" y="0"/>
                  </a:moveTo>
                  <a:lnTo>
                    <a:pt x="721162" y="0"/>
                  </a:lnTo>
                  <a:cubicBezTo>
                    <a:pt x="745466" y="0"/>
                    <a:pt x="768775" y="9655"/>
                    <a:pt x="785960" y="26840"/>
                  </a:cubicBezTo>
                  <a:cubicBezTo>
                    <a:pt x="803145" y="44025"/>
                    <a:pt x="812800" y="67334"/>
                    <a:pt x="812800" y="91638"/>
                  </a:cubicBezTo>
                  <a:lnTo>
                    <a:pt x="812800" y="721162"/>
                  </a:lnTo>
                  <a:cubicBezTo>
                    <a:pt x="812800" y="745466"/>
                    <a:pt x="803145" y="768775"/>
                    <a:pt x="785960" y="785960"/>
                  </a:cubicBezTo>
                  <a:cubicBezTo>
                    <a:pt x="768775" y="803145"/>
                    <a:pt x="745466" y="812800"/>
                    <a:pt x="721162" y="812800"/>
                  </a:cubicBezTo>
                  <a:lnTo>
                    <a:pt x="91638" y="812800"/>
                  </a:lnTo>
                  <a:cubicBezTo>
                    <a:pt x="67334" y="812800"/>
                    <a:pt x="44025" y="803145"/>
                    <a:pt x="26840" y="785960"/>
                  </a:cubicBezTo>
                  <a:cubicBezTo>
                    <a:pt x="9655" y="768775"/>
                    <a:pt x="0" y="745466"/>
                    <a:pt x="0" y="721162"/>
                  </a:cubicBezTo>
                  <a:lnTo>
                    <a:pt x="0" y="91638"/>
                  </a:lnTo>
                  <a:cubicBezTo>
                    <a:pt x="0" y="67334"/>
                    <a:pt x="9655" y="44025"/>
                    <a:pt x="26840" y="26840"/>
                  </a:cubicBezTo>
                  <a:cubicBezTo>
                    <a:pt x="44025" y="9655"/>
                    <a:pt x="67334" y="0"/>
                    <a:pt x="91638" y="0"/>
                  </a:cubicBezTo>
                  <a:close/>
                </a:path>
              </a:pathLst>
            </a:custGeom>
            <a:solidFill>
              <a:srgbClr val="B0D1C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819"/>
                </a:lnSpc>
              </a:pPr>
              <a:r>
                <a:rPr lang="en-US" sz="6299">
                  <a:solidFill>
                    <a:srgbClr val="000000"/>
                  </a:solidFill>
                  <a:latin typeface="Quicksand Bold"/>
                </a:rPr>
                <a:t>03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921230" y="6634695"/>
            <a:ext cx="3553618" cy="97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5000">
                <a:solidFill>
                  <a:srgbClr val="000000"/>
                </a:solidFill>
                <a:latin typeface="Quicksand Semi-Bold"/>
                <a:ea typeface="Quicksand Semi-Bold"/>
              </a:rPr>
              <a:t>製作UML圖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21230" y="4336224"/>
            <a:ext cx="2659094" cy="97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5000">
                <a:solidFill>
                  <a:srgbClr val="000000"/>
                </a:solidFill>
                <a:ea typeface="Quicksand Semi-Bold"/>
              </a:rPr>
              <a:t>程式撰寫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29256" y="4837693"/>
            <a:ext cx="6570451" cy="201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5000">
                <a:solidFill>
                  <a:srgbClr val="000000"/>
                </a:solidFill>
                <a:latin typeface="Quicksand Semi-Bold"/>
                <a:ea typeface="Quicksand Semi-Bold"/>
              </a:rPr>
              <a:t>Debug、更新UML圖、最終完成成品報告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7117" y="1327249"/>
            <a:ext cx="11978230" cy="142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Bryndan Write"/>
                <a:ea typeface="Bryndan Write"/>
              </a:rPr>
              <a:t>進度列  Progress bar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180512" y="7997494"/>
            <a:ext cx="4438391" cy="3489685"/>
          </a:xfrm>
          <a:custGeom>
            <a:avLst/>
            <a:gdLst/>
            <a:ahLst/>
            <a:cxnLst/>
            <a:rect r="r" b="b" t="t" l="l"/>
            <a:pathLst>
              <a:path h="3489685" w="4438391">
                <a:moveTo>
                  <a:pt x="0" y="0"/>
                </a:moveTo>
                <a:lnTo>
                  <a:pt x="4438391" y="0"/>
                </a:lnTo>
                <a:lnTo>
                  <a:pt x="4438391" y="3489685"/>
                </a:lnTo>
                <a:lnTo>
                  <a:pt x="0" y="3489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54451" y="-1017441"/>
            <a:ext cx="3828055" cy="3009809"/>
          </a:xfrm>
          <a:custGeom>
            <a:avLst/>
            <a:gdLst/>
            <a:ahLst/>
            <a:cxnLst/>
            <a:rect r="r" b="b" t="t" l="l"/>
            <a:pathLst>
              <a:path h="3009809" w="3828055">
                <a:moveTo>
                  <a:pt x="0" y="0"/>
                </a:moveTo>
                <a:lnTo>
                  <a:pt x="3828055" y="0"/>
                </a:lnTo>
                <a:lnTo>
                  <a:pt x="3828055" y="3009808"/>
                </a:lnTo>
                <a:lnTo>
                  <a:pt x="0" y="300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2067" y="1959476"/>
            <a:ext cx="9810779" cy="6602764"/>
          </a:xfrm>
          <a:custGeom>
            <a:avLst/>
            <a:gdLst/>
            <a:ahLst/>
            <a:cxnLst/>
            <a:rect r="r" b="b" t="t" l="l"/>
            <a:pathLst>
              <a:path h="6602764" w="9810779">
                <a:moveTo>
                  <a:pt x="0" y="0"/>
                </a:moveTo>
                <a:lnTo>
                  <a:pt x="9810779" y="0"/>
                </a:lnTo>
                <a:lnTo>
                  <a:pt x="9810779" y="6602764"/>
                </a:lnTo>
                <a:lnTo>
                  <a:pt x="0" y="6602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98" t="0" r="-1487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76329" y="3387378"/>
            <a:ext cx="7842255" cy="305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399"/>
              </a:lnSpc>
            </a:pPr>
            <a:r>
              <a:rPr lang="en-US" sz="11399">
                <a:solidFill>
                  <a:srgbClr val="000000"/>
                </a:solidFill>
                <a:latin typeface="Bryndan Write"/>
              </a:rPr>
              <a:t>Thank you very much!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30103" y="3155720"/>
            <a:ext cx="3442043" cy="1987780"/>
          </a:xfrm>
          <a:custGeom>
            <a:avLst/>
            <a:gdLst/>
            <a:ahLst/>
            <a:cxnLst/>
            <a:rect r="r" b="b" t="t" l="l"/>
            <a:pathLst>
              <a:path h="1987780" w="3442043">
                <a:moveTo>
                  <a:pt x="0" y="0"/>
                </a:moveTo>
                <a:lnTo>
                  <a:pt x="3442043" y="0"/>
                </a:lnTo>
                <a:lnTo>
                  <a:pt x="3442043" y="1987780"/>
                </a:lnTo>
                <a:lnTo>
                  <a:pt x="0" y="1987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24389" y="3821215"/>
            <a:ext cx="2327222" cy="2644571"/>
          </a:xfrm>
          <a:custGeom>
            <a:avLst/>
            <a:gdLst/>
            <a:ahLst/>
            <a:cxnLst/>
            <a:rect r="r" b="b" t="t" l="l"/>
            <a:pathLst>
              <a:path h="2644571" w="2327222">
                <a:moveTo>
                  <a:pt x="0" y="0"/>
                </a:moveTo>
                <a:lnTo>
                  <a:pt x="2327222" y="0"/>
                </a:lnTo>
                <a:lnTo>
                  <a:pt x="2327222" y="2644570"/>
                </a:lnTo>
                <a:lnTo>
                  <a:pt x="0" y="2644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5453" y="7372379"/>
            <a:ext cx="5233450" cy="4114800"/>
          </a:xfrm>
          <a:custGeom>
            <a:avLst/>
            <a:gdLst/>
            <a:ahLst/>
            <a:cxnLst/>
            <a:rect r="r" b="b" t="t" l="l"/>
            <a:pathLst>
              <a:path h="4114800" w="5233450">
                <a:moveTo>
                  <a:pt x="0" y="0"/>
                </a:moveTo>
                <a:lnTo>
                  <a:pt x="5233450" y="0"/>
                </a:lnTo>
                <a:lnTo>
                  <a:pt x="5233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81626" y="-1449824"/>
            <a:ext cx="5233450" cy="4114800"/>
          </a:xfrm>
          <a:custGeom>
            <a:avLst/>
            <a:gdLst/>
            <a:ahLst/>
            <a:cxnLst/>
            <a:rect r="r" b="b" t="t" l="l"/>
            <a:pathLst>
              <a:path h="4114800" w="5233450">
                <a:moveTo>
                  <a:pt x="0" y="0"/>
                </a:moveTo>
                <a:lnTo>
                  <a:pt x="5233450" y="0"/>
                </a:lnTo>
                <a:lnTo>
                  <a:pt x="5233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85453" y="-643237"/>
            <a:ext cx="5007555" cy="2829269"/>
          </a:xfrm>
          <a:custGeom>
            <a:avLst/>
            <a:gdLst/>
            <a:ahLst/>
            <a:cxnLst/>
            <a:rect r="r" b="b" t="t" l="l"/>
            <a:pathLst>
              <a:path h="2829269" w="5007555">
                <a:moveTo>
                  <a:pt x="0" y="0"/>
                </a:moveTo>
                <a:lnTo>
                  <a:pt x="5007555" y="0"/>
                </a:lnTo>
                <a:lnTo>
                  <a:pt x="5007555" y="2829269"/>
                </a:lnTo>
                <a:lnTo>
                  <a:pt x="0" y="28292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48181" y="7716340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1395733">
            <a:off x="3611602" y="1418032"/>
            <a:ext cx="1778301" cy="163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14490" spc="-898">
                <a:solidFill>
                  <a:srgbClr val="5BA27C"/>
                </a:solidFill>
                <a:latin typeface="Playfair Display Italics"/>
              </a:rPr>
              <a:t>X</a:t>
            </a:r>
          </a:p>
        </p:txBody>
      </p:sp>
      <p:sp>
        <p:nvSpPr>
          <p:cNvPr name="TextBox 12" id="12"/>
          <p:cNvSpPr txBox="true"/>
          <p:nvPr/>
        </p:nvSpPr>
        <p:spPr>
          <a:xfrm rot="-10704358">
            <a:off x="3177722" y="6463653"/>
            <a:ext cx="1778301" cy="163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14490" spc="-898">
                <a:solidFill>
                  <a:srgbClr val="537B66"/>
                </a:solidFill>
                <a:latin typeface="Playfair Display Italics"/>
              </a:rPr>
              <a:t>O</a:t>
            </a:r>
          </a:p>
        </p:txBody>
      </p:sp>
      <p:sp>
        <p:nvSpPr>
          <p:cNvPr name="TextBox 13" id="13"/>
          <p:cNvSpPr txBox="true"/>
          <p:nvPr/>
        </p:nvSpPr>
        <p:spPr>
          <a:xfrm rot="-1395733">
            <a:off x="12697007" y="7343754"/>
            <a:ext cx="1778301" cy="163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14490" spc="-898">
                <a:solidFill>
                  <a:srgbClr val="5BA27C"/>
                </a:solidFill>
                <a:latin typeface="Playfair Display Italics"/>
              </a:rPr>
              <a:t>X</a:t>
            </a:r>
          </a:p>
        </p:txBody>
      </p:sp>
      <p:sp>
        <p:nvSpPr>
          <p:cNvPr name="TextBox 14" id="14"/>
          <p:cNvSpPr txBox="true"/>
          <p:nvPr/>
        </p:nvSpPr>
        <p:spPr>
          <a:xfrm rot="-10704358">
            <a:off x="12927531" y="1085376"/>
            <a:ext cx="1778301" cy="163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14490" spc="-898">
                <a:solidFill>
                  <a:srgbClr val="537B66"/>
                </a:solidFill>
                <a:latin typeface="Playfair Display Italics"/>
              </a:rPr>
              <a:t>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DAFrr3C0J-M</dc:identifier>
  <dcterms:modified xsi:type="dcterms:W3CDTF">2011-08-01T06:04:30Z</dcterms:modified>
  <cp:revision>1</cp:revision>
  <dc:title>小專題</dc:title>
</cp:coreProperties>
</file>